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3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3" autoAdjust="0"/>
    <p:restoredTop sz="90929"/>
  </p:normalViewPr>
  <p:slideViewPr>
    <p:cSldViewPr>
      <p:cViewPr varScale="1">
        <p:scale>
          <a:sx n="64" d="100"/>
          <a:sy n="64" d="100"/>
        </p:scale>
        <p:origin x="133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xmlns="" id="{A8C24043-7CB7-3475-6BDD-B6373E707E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xmlns="" id="{CA30E180-036C-3238-9B85-E5EFC76396F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xmlns="" id="{E5F3B206-D457-1560-6D72-7D04D48639A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xmlns="" id="{2209AB4F-6624-5E04-D38E-21BC7EED52A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xmlns="" id="{9DE2583A-94BA-1B6E-BB9F-E664FD01BB4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xmlns="" id="{3EE6ECA9-A672-3104-BECC-3E0B759889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09133D-F130-400D-B307-503028A931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6979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5CFD1007-80D9-8C9D-8968-BD180E8E82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A2725A-C93C-48AD-8CFC-5E42DF7E907B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4FC936DC-07D8-6986-7293-B92DA68DB0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5CCC6758-50DF-7995-B513-5BE145BFD4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9710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97B1A549-8CF5-309D-179C-4A2505ED38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857B6-B4DB-43B5-8597-A74828A589CB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xmlns="" id="{409C5231-251E-FD90-F0AA-8CDB244969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xmlns="" id="{ADDE9E18-650E-44E0-342F-1D1E1AE4B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2885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82D7767A-BC65-725A-B120-BB386CDAE2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41B54-4A82-439B-AD1D-ACE019063CF3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xmlns="" id="{3CA5B327-532B-791E-23AD-3341C9789B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xmlns="" id="{46B775D7-185D-05F0-3203-9C4C5DC278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8925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3B4DFCCE-E8DE-AA5F-D6BC-0F0B4E8A4A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099CDC-DF71-4FC0-A2D8-BBCE704FD20B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xmlns="" id="{1AC86867-6DC0-9B56-0286-34DEB39D55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xmlns="" id="{D1EDB611-566F-11E3-44B2-95430BC105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6106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CA201520-939B-8704-7FE0-91135A9EE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9F335-F058-4B1E-B8DF-06A8873D7978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xmlns="" id="{E901B818-EE65-0AE1-9B46-CAE3E43EC6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xmlns="" id="{97C58C8F-522F-D357-31E2-D0D13ED6FD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3011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64230456-ED56-A517-E16F-2914EB8F51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B726C8-05E5-44AA-9061-5DB00388888D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xmlns="" id="{26EA72AB-0C2A-58DB-B86C-34347E87A8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xmlns="" id="{CB423C9F-F23D-7770-2488-B8F3B30C6C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0333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069C3AD7-8394-4F9C-C2C3-B2709DC6F0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E519B1-5E16-4C40-97F1-223BC4BEA1AB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xmlns="" id="{05C66DE5-0997-AFA6-6643-5E3C207F06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xmlns="" id="{6FA6B60A-5402-010E-639D-87E7B06D89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4162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1B317F9B-7BB0-D79C-8236-63DF7B12C0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C0A6B-E926-4105-9998-8A71EDD52A55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xmlns="" id="{265B270A-167F-1043-6695-29441B3E60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xmlns="" id="{37AB5366-3672-D38C-05AF-4ABB9C6E47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8058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8B8E9C49-A94E-6B06-323A-AF1CBC85FC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61E58F-EE3E-4DDF-9302-09EE144348A8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xmlns="" id="{9260E1D0-BBD7-EFA4-C249-01A8EE6D9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xmlns="" id="{A2C0322C-5944-31AF-4800-970E0771F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8301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0A2C50A5-5F3A-93CE-1631-E7F92122E5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C8F06B-7BD9-4D0C-8F9F-04A415C36AE7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xmlns="" id="{B9A0D4C7-1255-ADAC-BE44-83BB5F297F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xmlns="" id="{4E500501-9D7F-38D1-1939-39F9456A54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7715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45C2340A-762E-C40A-A7B0-11096E7D7F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78281B-2420-467F-AF32-B688AD6993EE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xmlns="" id="{1B43ABCD-00C2-03A2-386F-1DD711FB2F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xmlns="" id="{F18752C3-272B-59C6-0618-D12F3B4309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3808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AD2F12C9-77DC-7643-0500-4353F197A4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02ECCE-3789-422C-8E8C-080CA46AE200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xmlns="" id="{EB7D17C8-E3CF-0D3D-437C-8CA3944831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xmlns="" id="{B577B13D-5656-6D3D-1F1F-C9875AC9D6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2911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5620F02A-AE07-D1B3-538C-0E842B907C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6F9D6-056D-4E71-AE09-E3536692AA7B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E133321F-473C-7D3F-0EBA-6BDA2F2466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xmlns="" id="{C4B0C7F3-065B-E47B-231D-AFB9D2B933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8309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543989C0-ADFC-86D0-A5E3-4948E6CF80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484E3F-19FA-4F5E-B8ED-F877C7123B29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xmlns="" id="{C408F5C1-49FB-433A-27B3-238311B902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FB30E783-BECF-45FB-8AF8-606C685F5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2027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55D98649-05B9-2D7E-9C00-60546AA94D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CBF9E-BEC3-429A-AEA1-96AA58FB8A10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130AADE6-6D6D-5FC2-79A4-E93C1AC2FB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202A2A0F-9565-276A-00D8-9EA0C86CC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4849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DA9BE07B-810D-BE96-1B76-7C9AA45F80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657E-92E5-478F-B035-D7E45F938487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xmlns="" id="{11F5B74E-0F15-CE66-8394-6BED8D7B70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xmlns="" id="{4DFB02B0-550D-8822-DA3F-F4391E379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1938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37AC04B6-949F-C297-655C-4BB4D12B50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71BAB-DEDF-42FD-9EEE-E414441FCBC7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xmlns="" id="{596DECEF-4945-8AD5-C913-8CB235694A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xmlns="" id="{706EFECA-1576-A07D-1578-F7AC5A009B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2068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C9A8E20D-E2AA-FDA1-E1B0-1B051333E5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FC42B4-D418-46F9-AE31-21EC2ED2E51D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xmlns="" id="{488352DF-F6F6-B744-59FE-C5005D85F2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xmlns="" id="{0320B75F-4316-1079-0CC9-22C18DB8E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2697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E8FF2204-422F-2DEE-1DDD-23A585CD6A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BFAB7-9520-4CC4-A5A2-65560E92FD4D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00820469-B094-B883-D520-FE8D8666D5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DB19821B-00D2-C993-4296-0EA8542A97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44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29F01E-B244-0EBC-0F10-85C6C3B4D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A47AE5-0C69-5AB7-23DF-2EB01124B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D3E1BE-FE9E-6D6D-3C8C-E6ACD226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4D42FC-3C75-992C-156D-AA30D32C9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1B826D-9A84-24D5-6D68-52C45CE23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95EBD-8AAE-476B-B1EF-1F0FC7645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032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1AB4D-7E05-9067-C704-23AA55176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F7D62E5-4F49-D979-B845-6C4422E2B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BB5CA5-B339-297A-EE05-059DF2C08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A0B544-E72E-E79B-E33E-2155F0F4B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8CD859-92BF-87AF-A4F6-9F316CE7D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51E67-9F88-4F72-89A8-48EEEF71B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62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9E55485-9757-26F1-3EF3-EE5A6A6413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6967C1B-08F3-52E5-62C4-7F42AA795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23B79C-4C08-EC07-88CC-0D3156376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1C9BC5-F21F-BCA6-ABAC-FD68BC1CB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22E69F-E928-14D1-AF47-D2DDB48EE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471E5-67E9-4194-84CA-E15C582DF6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301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1A3DF-3A7E-5731-9D63-8975F4BC4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xmlns="" id="{BE9BEF27-340A-A1B2-C6FB-25A34D167DD7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D4A255-674F-A829-D1B9-D813CB5A7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879CCA-3B89-2F83-B96D-8E43A3BF54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D54FCAD-A231-84E0-1663-EDDDF37BE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998F436-F5D2-F857-9453-4D3386CF0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573D6A9-B5C7-4743-8C85-5D6E20683D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073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1BC4AB-E1DE-D282-E805-C4C3FCAE1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42B93B-6DF6-1987-1F84-B026558F17B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xmlns="" id="{3B4D202B-FE78-2BAB-FDD5-71C426A34FE7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10F9134-034B-1B84-5994-2E4FF69969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DE45F68-7793-CCF6-9278-27C0FA5B9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884932-DFEC-AFAE-5D26-4B8C2776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CA9C593-0BEB-4A80-B4EE-97C014757D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667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0113D-4520-8E64-E5B8-46A407395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E3192B-64FB-1898-22B7-0D99614E418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CA873E7-CC5B-72C5-29F4-7FFE6299F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EEB5F1-3A7A-5536-1A76-F4D06F78C4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0E4824-97A7-EE5D-E94C-C423E46C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7142ED-6B12-BC65-351F-38907E40A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D28582-9C4F-434A-B353-4D841FF56B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09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5665B7-D43C-19DE-C78C-E7AA35A2E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04B62C-191F-228B-1320-AA698F098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DFF1E5-6F56-CED9-88DE-4CCB69AAB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AFCD1A-1A67-F4D8-D8D3-781F1545A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9B923C-060A-49E6-35FA-281753341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29E0E-2A6E-4760-8D93-EF22F63CE6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92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2D05EE-21E2-8D29-A0D7-51837FA1A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DD25A2-E7F4-2F8D-E7DA-EC9EFF0F9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E64E3B-0750-9718-3BF2-56C0BD00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6C4E5C-F22E-5E0F-E50F-5BD57CC19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51697-4034-BEBF-AED2-ABC110B3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683C8-2C07-440D-87D4-7A2ED4CDDA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84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E0E078-24CD-94D9-6FE4-6643A0653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13D74C-5517-32A3-E286-25A754AD2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D210A6F-8925-9FC1-FC25-EFD32A732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32C49A-F1B8-D028-5FDE-275E1985C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2925F5-BE81-ED40-32BA-FF3F0AA84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9B1190-CD11-4153-9FC5-5F442F81A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AC9EC-55D0-4446-8C26-14D70CEF65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74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0D8CE-5895-0A62-B63C-EE14740B6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D64E13-572E-7E3D-5A3D-A7BAA74CA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D34FE6A-178E-62D1-A162-897BC4FA1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A2C19B3-7325-8001-DAFB-803616988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84CCD63-7B75-5262-4040-9BC8F00497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80DB741-16E9-87B4-EF8B-022327386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C292500-E3B5-162B-6325-8BF214628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E5D8055-5315-6EF0-82C7-34CD7026C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F8C53-0839-4B46-9737-742F88D8B1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684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E19F10-028C-CE83-7510-04FF78E3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FD4678E-4EB1-F759-F88D-0408147C1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F1819EA-EFB1-EA10-DA38-C40519E4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9EFD519-BE43-5971-A5DD-5C2F563E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AA1A-381A-4DE0-BDC7-DE8F1275D1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68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3965079-61DB-5110-223A-CB60A88F0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62CE39-E759-9336-1162-2B34E2725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0E45F7E-BE63-FDCB-2732-82A14E0B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B3D17-EBC7-4E2E-9EDC-58411D977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68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40D9CD-201A-D6D5-58E6-01475C4B2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1649F8-F135-A050-ED82-D82F6DADE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817225E-08B9-E968-158F-957077AFA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D584BBA-3FE4-625C-37B4-D68EAC4B9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51C2C3-FDF8-8EDF-45D9-9A1D60D79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6A0D3E-4C3A-8459-1C19-E3D3E70A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3344A-CE24-4835-B79B-029A17FAAF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88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6D845D-03AD-E315-161B-6C8BB9F13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08CD97F-FCA3-2579-0BDF-3C3642FAE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4092291-9526-AFC9-7CBF-86A1C33D2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E4ED9B-AE21-89DD-3098-E952F9AD3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D38BC3-5FA3-FADC-69FB-3C9E8DD3F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59DC7A-DC1E-DAA5-FD1D-DD1A45083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AF262-1BCA-421B-8E05-1F026D0176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36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C1DB3983-2030-E794-5325-38CD321712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849526BB-DCCF-574C-21C2-55D899A50D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2B54782-5EBE-DCC8-2FE0-5492DC546C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E00784D2-FA76-9723-B39A-ADE0F82CE0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25E89227-3957-88F0-BF20-7FF943F1DF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541EEE-A695-40B4-AC93-E3B7D924BA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8200" y="1600200"/>
            <a:ext cx="792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KHATRA ADIBASI MAHAVIDYALAYA</a:t>
            </a:r>
            <a:r>
              <a:rPr lang="en-US" dirty="0">
                <a:cs typeface="Times New Roman" pitchFamily="18" charset="0"/>
              </a:rPr>
              <a:t/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solidFill>
                  <a:srgbClr val="7030A0"/>
                </a:solidFill>
                <a:cs typeface="Times New Roman" pitchFamily="18" charset="0"/>
              </a:rPr>
              <a:t>E-CONTENT</a:t>
            </a:r>
            <a:r>
              <a:rPr lang="en-US" dirty="0">
                <a:cs typeface="Times New Roman" pitchFamily="18" charset="0"/>
              </a:rPr>
              <a:t/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solidFill>
                  <a:srgbClr val="002060"/>
                </a:solidFill>
                <a:cs typeface="Times New Roman" pitchFamily="18" charset="0"/>
              </a:rPr>
              <a:t>DEPARTMENT OF GEOGRAPHY</a:t>
            </a:r>
            <a:r>
              <a:rPr lang="en-US" dirty="0">
                <a:cs typeface="Times New Roman" pitchFamily="18" charset="0"/>
              </a:rPr>
              <a:t/>
            </a:r>
            <a:br>
              <a:rPr lang="en-US" dirty="0">
                <a:cs typeface="Times New Roman" pitchFamily="18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SEMESTER- 1 (PROGRAMME)</a:t>
            </a:r>
            <a:r>
              <a:rPr lang="en-US" dirty="0">
                <a:cs typeface="Times New Roman" pitchFamily="18" charset="0"/>
              </a:rPr>
              <a:t/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SESSION: 2021-2022</a:t>
            </a:r>
            <a:r>
              <a:rPr lang="en-US" dirty="0">
                <a:cs typeface="Times New Roman" pitchFamily="18" charset="0"/>
              </a:rPr>
              <a:t/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SUBJECT: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cs typeface="Times New Roman" pitchFamily="18" charset="0"/>
              </a:rPr>
              <a:t>GEOGRAPHY</a:t>
            </a:r>
            <a:r>
              <a:rPr lang="en-US" dirty="0">
                <a:cs typeface="Times New Roman" pitchFamily="18" charset="0"/>
              </a:rPr>
              <a:t/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COURSE TITLE: </a:t>
            </a:r>
            <a:r>
              <a:rPr lang="en-US" dirty="0">
                <a:cs typeface="Times New Roman" panose="02020603050405020304" pitchFamily="18" charset="0"/>
              </a:rPr>
              <a:t>Physical Basis of Earth </a:t>
            </a:r>
            <a:r>
              <a:rPr lang="en-US" dirty="0"/>
              <a:t>	</a:t>
            </a:r>
            <a:endParaRPr lang="en-US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COURSE 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CODE: </a:t>
            </a:r>
            <a:r>
              <a:rPr lang="en-US" dirty="0">
                <a:solidFill>
                  <a:srgbClr val="002060"/>
                </a:solidFill>
                <a:cs typeface="Times New Roman" pitchFamily="18" charset="0"/>
              </a:rPr>
              <a:t>SPGEO/101/C-1A</a:t>
            </a:r>
            <a:r>
              <a:rPr lang="en-US" dirty="0">
                <a:cs typeface="Times New Roman" pitchFamily="18" charset="0"/>
              </a:rPr>
              <a:t/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TOPIC: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cs typeface="Times New Roman" pitchFamily="18" charset="0"/>
              </a:rPr>
              <a:t>Earthquack</a:t>
            </a:r>
            <a:r>
              <a:rPr lang="en-US" dirty="0" smtClean="0">
                <a:solidFill>
                  <a:srgbClr val="7030A0"/>
                </a:solidFill>
                <a:cs typeface="Times New Roman" pitchFamily="18" charset="0"/>
              </a:rPr>
              <a:t> &amp; </a:t>
            </a:r>
            <a:r>
              <a:rPr lang="en-US" dirty="0" smtClean="0">
                <a:solidFill>
                  <a:srgbClr val="7030A0"/>
                </a:solidFill>
              </a:rPr>
              <a:t>Seismological Evidences</a:t>
            </a:r>
            <a:endParaRPr lang="en-US" dirty="0">
              <a:solidFill>
                <a:srgbClr val="7030A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NAME 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OF THE TEACHER: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JAYANTA KARMAKAR</a:t>
            </a:r>
            <a:endParaRPr lang="en-US" dirty="0"/>
          </a:p>
        </p:txBody>
      </p:sp>
      <p:pic>
        <p:nvPicPr>
          <p:cNvPr id="9" name="Picture 8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10938"/>
            <a:ext cx="1300055" cy="129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18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1E0F2AB0-4646-3342-8B8C-0D6DA41803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5638800" cy="533400"/>
          </a:xfrm>
        </p:spPr>
        <p:txBody>
          <a:bodyPr/>
          <a:lstStyle/>
          <a:p>
            <a:r>
              <a:rPr lang="en-US" altLang="en-US" sz="2800" b="1">
                <a:latin typeface="Arial" panose="020B0604020202020204" pitchFamily="34" charset="0"/>
              </a:rPr>
              <a:t>Surface Waves: R and L waves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530AA02B-2BDE-AC6E-71D3-AB3BD7AC28D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4572000"/>
            <a:ext cx="6858000" cy="1828800"/>
          </a:xfrm>
        </p:spPr>
        <p:txBody>
          <a:bodyPr/>
          <a:lstStyle/>
          <a:p>
            <a:r>
              <a:rPr lang="en-US" altLang="en-US" sz="1800" b="1">
                <a:latin typeface="Arial" panose="020B0604020202020204" pitchFamily="34" charset="0"/>
              </a:rPr>
              <a:t>Surface Waves</a:t>
            </a:r>
          </a:p>
          <a:p>
            <a:pPr lvl="1"/>
            <a:r>
              <a:rPr lang="en-US" altLang="en-US" sz="1800" b="1">
                <a:latin typeface="Arial" panose="020B0604020202020204" pitchFamily="34" charset="0"/>
              </a:rPr>
              <a:t>Travel just below or along the ground’s surface</a:t>
            </a:r>
          </a:p>
          <a:p>
            <a:pPr lvl="1"/>
            <a:r>
              <a:rPr lang="en-US" altLang="en-US" sz="1800" b="1">
                <a:latin typeface="Arial" panose="020B0604020202020204" pitchFamily="34" charset="0"/>
              </a:rPr>
              <a:t>Slower than body waves; rolling and side-to-side movement</a:t>
            </a:r>
          </a:p>
          <a:p>
            <a:pPr lvl="1"/>
            <a:r>
              <a:rPr lang="en-US" altLang="en-US" sz="1800" b="1">
                <a:latin typeface="Arial" panose="020B0604020202020204" pitchFamily="34" charset="0"/>
              </a:rPr>
              <a:t>Especially damaging to buildings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xmlns="" id="{B0AAA572-432F-1613-B101-8B5715E87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8486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25BFA616-3CF0-8BBA-7D69-427868CE28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533400"/>
          </a:xfrm>
        </p:spPr>
        <p:txBody>
          <a:bodyPr/>
          <a:lstStyle/>
          <a:p>
            <a:r>
              <a:rPr lang="en-US" altLang="en-US" sz="2400" b="1">
                <a:latin typeface="Arial" panose="020B0604020202020204" pitchFamily="34" charset="0"/>
              </a:rPr>
              <a:t>How is an Earthquake’s Epicenter Located?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xmlns="" id="{8EFC9B58-54D2-9410-F599-763D1733EDD3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971800"/>
            <a:ext cx="7620000" cy="5427663"/>
          </a:xfrm>
        </p:spPr>
      </p:pic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A140CBE2-F94B-5EC0-D338-0F5C9B828B8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914400"/>
            <a:ext cx="7467600" cy="2057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     Seismic wave behavior</a:t>
            </a:r>
          </a:p>
          <a:p>
            <a:pPr lvl="1"/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P waves arrive first, then S waves, then L and R</a:t>
            </a:r>
          </a:p>
          <a:p>
            <a:pPr lvl="1"/>
            <a:r>
              <a:rPr lang="en-US" altLang="en-US" sz="1800" b="1">
                <a:latin typeface="Arial" panose="020B0604020202020204" pitchFamily="34" charset="0"/>
              </a:rPr>
              <a:t>Average speeds for all these waves is known</a:t>
            </a:r>
          </a:p>
          <a:p>
            <a:pPr lvl="1"/>
            <a:r>
              <a:rPr lang="en-US" altLang="en-US" sz="1800" b="1">
                <a:solidFill>
                  <a:schemeClr val="accent2"/>
                </a:solidFill>
                <a:latin typeface="Arial" panose="020B0604020202020204" pitchFamily="34" charset="0"/>
              </a:rPr>
              <a:t>After an earthquake, the difference in arrival times at a seismograph station can be used to calculate the distance from the seismograph to the epicenter.</a:t>
            </a: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xmlns="" id="{49A44B28-8B32-4092-CCB1-677526393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6324600"/>
            <a:ext cx="74676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7A5B5F7C-8C97-933A-B0EC-CCC9A70CC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altLang="en-US" sz="2800" b="1">
                <a:latin typeface="Arial" panose="020B0604020202020204" pitchFamily="34" charset="0"/>
              </a:rPr>
              <a:t>How is an Earthquake’s Epicenter Located?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D6CF04EE-00AF-34FB-2300-588E44E44F6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1295400"/>
            <a:ext cx="3352800" cy="2743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Time-distance graph showing the average travel times for P- and S-waves. </a:t>
            </a:r>
            <a:r>
              <a:rPr lang="en-US" altLang="en-US" sz="1800" b="1">
                <a:solidFill>
                  <a:schemeClr val="accent2"/>
                </a:solidFill>
                <a:latin typeface="Arial" panose="020B0604020202020204" pitchFamily="34" charset="0"/>
              </a:rPr>
              <a:t>The farther away a seismograph is from the focus of an earthquake, the longer the interval between the arrivals of the P- and S- waves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xmlns="" id="{8D12D1BF-8753-BA5C-BFD4-3E20BBE48BFE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0713" y="990600"/>
            <a:ext cx="4184650" cy="5181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659F3833-C4ED-E414-1439-7AA715096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is an Earthquake’s Epicenter Located?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828CDB95-A916-9C05-D9EE-612D1F82968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581400" cy="3124200"/>
          </a:xfrm>
        </p:spPr>
        <p:txBody>
          <a:bodyPr/>
          <a:lstStyle/>
          <a:p>
            <a:r>
              <a:rPr lang="en-US" altLang="en-US" sz="1800" b="1">
                <a:latin typeface="Arial" panose="020B0604020202020204" pitchFamily="34" charset="0"/>
              </a:rPr>
              <a:t>Three seismograph stations are needed to locate the epicenter of an earthquake</a:t>
            </a:r>
          </a:p>
          <a:p>
            <a:r>
              <a:rPr lang="en-US" altLang="en-US" sz="1800" b="1">
                <a:latin typeface="Arial" panose="020B0604020202020204" pitchFamily="34" charset="0"/>
              </a:rPr>
              <a:t>A circle where the radius equals the distance to the epicenter is drawn</a:t>
            </a:r>
          </a:p>
          <a:p>
            <a:r>
              <a:rPr lang="en-US" altLang="en-US" sz="1800" b="1">
                <a:latin typeface="Arial" panose="020B0604020202020204" pitchFamily="34" charset="0"/>
              </a:rPr>
              <a:t>The intersection of the circles locates the epicenter </a:t>
            </a:r>
          </a:p>
          <a:p>
            <a:pPr lvl="1"/>
            <a:endParaRPr lang="en-US" altLang="en-US" sz="1800" b="1">
              <a:latin typeface="Arial" panose="020B0604020202020204" pitchFamily="34" charset="0"/>
            </a:endParaRP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xmlns="" id="{6E91B162-233B-D2D5-BAC8-6F5900997412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905000"/>
            <a:ext cx="4876800" cy="449738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F9A895C4-53C6-F165-1FFE-DCBF3754E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r>
              <a:rPr lang="en-US" altLang="en-US" sz="2000" b="1">
                <a:latin typeface="Arial" panose="020B0604020202020204" pitchFamily="34" charset="0"/>
              </a:rPr>
              <a:t>How are the Size and Strength of an Earthquake Measured?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xmlns="" id="{F3DCD07C-CAF4-FA6C-8208-F75AD192E177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447800"/>
            <a:ext cx="4876800" cy="3363913"/>
          </a:xfrm>
        </p:spPr>
      </p:pic>
      <p:sp>
        <p:nvSpPr>
          <p:cNvPr id="21509" name="Rectangle 5">
            <a:extLst>
              <a:ext uri="{FF2B5EF4-FFF2-40B4-BE49-F238E27FC236}">
                <a16:creationId xmlns:a16="http://schemas.microsoft.com/office/drawing/2014/main" xmlns="" id="{CB11F77E-5014-16CD-7F3E-F761ABB4C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953000"/>
            <a:ext cx="457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Modified Mercalli Intensity Map</a:t>
            </a:r>
          </a:p>
          <a:p>
            <a:pPr lvl="1"/>
            <a:r>
              <a:rPr lang="en-US" altLang="en-US" sz="1800" b="1">
                <a:latin typeface="Arial" panose="020B0604020202020204" pitchFamily="34" charset="0"/>
              </a:rPr>
              <a:t>1994 Northridge, CA earthquake, magnitude 6.7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4CE8EF97-67E2-7A0B-57DA-C53F77866B1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638800" y="1600200"/>
            <a:ext cx="3124200" cy="2971800"/>
          </a:xfrm>
        </p:spPr>
        <p:txBody>
          <a:bodyPr/>
          <a:lstStyle/>
          <a:p>
            <a:r>
              <a:rPr lang="en-US" altLang="en-US" sz="1800" b="1">
                <a:latin typeface="Arial" panose="020B0604020202020204" pitchFamily="34" charset="0"/>
              </a:rPr>
              <a:t>Intensity</a:t>
            </a:r>
          </a:p>
          <a:p>
            <a:pPr lvl="1"/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subjective</a:t>
            </a:r>
            <a:r>
              <a:rPr lang="en-US" altLang="en-US" sz="1800" b="1">
                <a:latin typeface="Arial" panose="020B0604020202020204" pitchFamily="34" charset="0"/>
              </a:rPr>
              <a:t> measure of the kind of damage done and people’s reactions to it</a:t>
            </a:r>
          </a:p>
          <a:p>
            <a:pPr lvl="1"/>
            <a:r>
              <a:rPr lang="en-US" altLang="en-US" sz="1800" b="1">
                <a:latin typeface="Arial" panose="020B0604020202020204" pitchFamily="34" charset="0"/>
              </a:rPr>
              <a:t>isoseismal lines identify areas of equal intensity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>
            <a:extLst>
              <a:ext uri="{FF2B5EF4-FFF2-40B4-BE49-F238E27FC236}">
                <a16:creationId xmlns:a16="http://schemas.microsoft.com/office/drawing/2014/main" xmlns="" id="{5571FB74-B392-DA4A-6E11-EAB68E20C1AB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143000"/>
            <a:ext cx="4597400" cy="5334000"/>
          </a:xfrm>
        </p:spPr>
      </p:pic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2E3ECDD1-7AE4-C1B6-F868-2B1698F683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609600"/>
          </a:xfrm>
        </p:spPr>
        <p:txBody>
          <a:bodyPr/>
          <a:lstStyle/>
          <a:p>
            <a:r>
              <a:rPr lang="en-US" altLang="en-US" sz="2000" b="1">
                <a:latin typeface="Arial" panose="020B0604020202020204" pitchFamily="34" charset="0"/>
              </a:rPr>
              <a:t>How are the Size and Strength of an Earthquake Measured?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33479A06-E550-FC88-7C9D-95D2E548F6A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3429000" cy="4114800"/>
          </a:xfrm>
        </p:spPr>
        <p:txBody>
          <a:bodyPr/>
          <a:lstStyle/>
          <a:p>
            <a:r>
              <a:rPr lang="en-US" altLang="en-US" sz="1800" b="1">
                <a:latin typeface="Arial" panose="020B0604020202020204" pitchFamily="34" charset="0"/>
              </a:rPr>
              <a:t>Magnitude</a:t>
            </a:r>
          </a:p>
          <a:p>
            <a:pPr lvl="1"/>
            <a:r>
              <a:rPr lang="en-US" altLang="en-US" sz="1800" b="1">
                <a:latin typeface="Arial" panose="020B0604020202020204" pitchFamily="34" charset="0"/>
              </a:rPr>
              <a:t>Richter scale measures 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total amount of energy</a:t>
            </a:r>
            <a:r>
              <a:rPr lang="en-US" altLang="en-US" sz="1800" b="1">
                <a:latin typeface="Arial" panose="020B0604020202020204" pitchFamily="34" charset="0"/>
              </a:rPr>
              <a:t> released by an earthquake; independent of intensity</a:t>
            </a:r>
          </a:p>
          <a:p>
            <a:pPr lvl="1"/>
            <a:r>
              <a:rPr lang="en-US" altLang="en-US" sz="1800" b="1">
                <a:latin typeface="Arial" panose="020B0604020202020204" pitchFamily="34" charset="0"/>
              </a:rPr>
              <a:t>Amplitude of the largest wave produced by an event is corrected for distance and assigned a value on an open-ended logarithmic scale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>
            <a:extLst>
              <a:ext uri="{FF2B5EF4-FFF2-40B4-BE49-F238E27FC236}">
                <a16:creationId xmlns:a16="http://schemas.microsoft.com/office/drawing/2014/main" xmlns="" id="{69681157-FD64-4E26-CCF6-A298A56A9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828800" y="2057400"/>
            <a:ext cx="5715000" cy="386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366DB1AC-3F54-E411-E858-0988D3F0D5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r>
              <a:rPr lang="en-US" altLang="en-US" sz="2000" b="1">
                <a:latin typeface="Arial" panose="020B0604020202020204" pitchFamily="34" charset="0"/>
              </a:rPr>
              <a:t>What are the Destructive Effects of Earthquakes?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54FFB4C9-FA98-6EC3-D36F-8A067A2D6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990600"/>
            <a:ext cx="7239000" cy="1295400"/>
          </a:xfrm>
        </p:spPr>
        <p:txBody>
          <a:bodyPr/>
          <a:lstStyle/>
          <a:p>
            <a:r>
              <a:rPr lang="en-US" altLang="en-US" sz="1800" b="1">
                <a:latin typeface="Arial" panose="020B0604020202020204" pitchFamily="34" charset="0"/>
              </a:rPr>
              <a:t>Ground Shaking</a:t>
            </a:r>
          </a:p>
          <a:p>
            <a:pPr lvl="1"/>
            <a:r>
              <a:rPr lang="en-US" altLang="en-US" sz="1800" b="1">
                <a:latin typeface="Arial" panose="020B0604020202020204" pitchFamily="34" charset="0"/>
              </a:rPr>
              <a:t>amplitude, duration, and damage increases in poorly consolidated rocks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>
            <a:extLst>
              <a:ext uri="{FF2B5EF4-FFF2-40B4-BE49-F238E27FC236}">
                <a16:creationId xmlns:a16="http://schemas.microsoft.com/office/drawing/2014/main" xmlns="" id="{3608C2B6-21AB-3C58-B1E6-F38F6F67E4D7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2438400"/>
            <a:ext cx="4267200" cy="3924300"/>
          </a:xfrm>
        </p:spPr>
      </p:pic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3218264A-C2E1-B241-22FD-A172B4E120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533400"/>
          </a:xfrm>
        </p:spPr>
        <p:txBody>
          <a:bodyPr/>
          <a:lstStyle/>
          <a:p>
            <a:r>
              <a:rPr lang="en-US" altLang="en-US" sz="2800" b="1">
                <a:latin typeface="Arial" panose="020B0604020202020204" pitchFamily="34" charset="0"/>
              </a:rPr>
              <a:t>Can Earthquakes be Predicted?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FB1C35EC-E7C5-D601-DF13-FAD1BFB5C00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143000"/>
            <a:ext cx="6781800" cy="1905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Earthquake Precursors 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changes in elevation or tilting of land surface, fluctuations in groundwater levels, magnetic field, electrical resistance of the ground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seismic dilatancy model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seismic gaps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FAE9257A-EFDD-3EE7-873D-DE9CCDE22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6705600" cy="533400"/>
          </a:xfrm>
        </p:spPr>
        <p:txBody>
          <a:bodyPr/>
          <a:lstStyle/>
          <a:p>
            <a:r>
              <a:rPr lang="en-US" altLang="en-US" sz="2800" b="1">
                <a:latin typeface="Arial" panose="020B0604020202020204" pitchFamily="34" charset="0"/>
              </a:rPr>
              <a:t>Can Earthquakes be Predicted?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xmlns="" id="{28E90B8F-E9B3-6B0F-66BE-D303C1E3F98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1143000"/>
            <a:ext cx="7620000" cy="1676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Earthquake Prediction Programs</a:t>
            </a:r>
          </a:p>
          <a:p>
            <a:pPr lvl="1"/>
            <a:r>
              <a:rPr lang="en-US" altLang="en-US" sz="1800" b="1">
                <a:latin typeface="Arial" panose="020B0604020202020204" pitchFamily="34" charset="0"/>
              </a:rPr>
              <a:t>include laboratory and field studies of rocks before, during, and after earthquakes</a:t>
            </a:r>
          </a:p>
          <a:p>
            <a:pPr lvl="1"/>
            <a:r>
              <a:rPr lang="en-US" altLang="en-US" sz="1800" b="1">
                <a:latin typeface="Arial" panose="020B0604020202020204" pitchFamily="34" charset="0"/>
              </a:rPr>
              <a:t>monitor activity along major faults</a:t>
            </a:r>
          </a:p>
          <a:p>
            <a:pPr lvl="1"/>
            <a:r>
              <a:rPr lang="en-US" altLang="en-US" sz="1800" b="1">
                <a:latin typeface="Arial" panose="020B0604020202020204" pitchFamily="34" charset="0"/>
              </a:rPr>
              <a:t>produce risk assessments</a:t>
            </a: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xmlns="" id="{CD0E2789-EBD5-746D-7D2F-D941764F560C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895600"/>
            <a:ext cx="7620000" cy="322421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A4CB5F7C-449A-7BD5-A0DA-5A7D95C89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5867400" cy="381000"/>
          </a:xfrm>
        </p:spPr>
        <p:txBody>
          <a:bodyPr/>
          <a:lstStyle/>
          <a:p>
            <a:r>
              <a:rPr lang="en-US" altLang="en-US" sz="2800" b="1">
                <a:latin typeface="Arial" panose="020B0604020202020204" pitchFamily="34" charset="0"/>
              </a:rPr>
              <a:t>Can Earthquakes be Controlled?</a:t>
            </a:r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xmlns="" id="{4678E4E9-B7AE-CC35-B5A1-20C51DCC6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66800"/>
            <a:ext cx="4800600" cy="4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4">
            <a:extLst>
              <a:ext uri="{FF2B5EF4-FFF2-40B4-BE49-F238E27FC236}">
                <a16:creationId xmlns:a16="http://schemas.microsoft.com/office/drawing/2014/main" xmlns="" id="{9FF06CC9-ED42-B7E0-F8E8-D717FCC322B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3581400" cy="4572000"/>
          </a:xfrm>
        </p:spPr>
        <p:txBody>
          <a:bodyPr/>
          <a:lstStyle/>
          <a:p>
            <a:r>
              <a:rPr lang="en-US" altLang="en-US" sz="2000" b="1">
                <a:latin typeface="Arial" panose="020B0604020202020204" pitchFamily="34" charset="0"/>
              </a:rPr>
              <a:t>Graph showing the relationship between the amount of waste injected into wells per month and the average number of Denver earthquakes per month</a:t>
            </a:r>
          </a:p>
          <a:p>
            <a:r>
              <a:rPr lang="en-US" altLang="en-US" sz="2000" b="1">
                <a:latin typeface="Arial" panose="020B0604020202020204" pitchFamily="34" charset="0"/>
              </a:rPr>
              <a:t>Some have suggested that pumping fluids into seismic gaps will cause small earthquakes while preventing large ones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5C793D7F-79F9-635F-57A8-EA0A26CB13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914400"/>
            <a:ext cx="5638800" cy="762000"/>
          </a:xfrm>
        </p:spPr>
        <p:txBody>
          <a:bodyPr/>
          <a:lstStyle/>
          <a:p>
            <a:r>
              <a:rPr lang="en-US" altLang="en-US"/>
              <a:t>What are Earthquakes?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359392E9-004A-D38B-FC5B-A36B398CD76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1981200"/>
            <a:ext cx="8229600" cy="4114800"/>
          </a:xfrm>
        </p:spPr>
        <p:txBody>
          <a:bodyPr/>
          <a:lstStyle/>
          <a:p>
            <a:r>
              <a:rPr lang="en-US" altLang="en-US" sz="2800"/>
              <a:t>The shaking or trembling caused by the sudden release of energy</a:t>
            </a:r>
          </a:p>
          <a:p>
            <a:r>
              <a:rPr lang="en-US" altLang="en-US" sz="2800"/>
              <a:t>Usually associated with faulting or breaking of rocks</a:t>
            </a:r>
          </a:p>
          <a:p>
            <a:r>
              <a:rPr lang="en-US" altLang="en-US" sz="2800"/>
              <a:t>Continuing adjustment of position results in aftershocks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>
            <a:extLst>
              <a:ext uri="{FF2B5EF4-FFF2-40B4-BE49-F238E27FC236}">
                <a16:creationId xmlns:a16="http://schemas.microsoft.com/office/drawing/2014/main" xmlns="" id="{048F8D3E-1FDB-2F1C-5FB2-68CBE9F97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This powerpoint was kindly donated to 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xmlns="" id="{68DF7052-FBFD-149B-4537-5FF0DF5AB4E6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2057400"/>
            <a:ext cx="5257800" cy="3516313"/>
          </a:xfrm>
        </p:spPr>
      </p:pic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AFD6D46E-7D5F-32E9-9E7B-1F05510B1C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772400" cy="609600"/>
          </a:xfrm>
        </p:spPr>
        <p:txBody>
          <a:bodyPr/>
          <a:lstStyle/>
          <a:p>
            <a:r>
              <a:rPr lang="en-US" altLang="en-US" sz="2800" b="1">
                <a:latin typeface="Arial" panose="020B0604020202020204" pitchFamily="34" charset="0"/>
              </a:rPr>
              <a:t>What is the 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Elastic Rebound Theory</a:t>
            </a:r>
            <a:r>
              <a:rPr lang="en-US" altLang="en-US" sz="2800" b="1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CEFDF17D-42DB-E7BA-4EEB-8DBBADD0E0F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05000"/>
            <a:ext cx="3276600" cy="4495800"/>
          </a:xfrm>
        </p:spPr>
        <p:txBody>
          <a:bodyPr/>
          <a:lstStyle/>
          <a:p>
            <a:r>
              <a:rPr lang="en-US" altLang="en-US" sz="1800" b="1">
                <a:latin typeface="Arial" panose="020B0604020202020204" pitchFamily="34" charset="0"/>
              </a:rPr>
              <a:t>Explains how energy is stored in rocks</a:t>
            </a:r>
          </a:p>
          <a:p>
            <a:pPr lvl="1"/>
            <a:r>
              <a:rPr lang="en-US" altLang="en-US" sz="1800" b="1">
                <a:latin typeface="Arial" panose="020B0604020202020204" pitchFamily="34" charset="0"/>
              </a:rPr>
              <a:t>Rocks bend until the strength of the rock is exceeded</a:t>
            </a:r>
          </a:p>
          <a:p>
            <a:pPr lvl="1"/>
            <a:r>
              <a:rPr lang="en-US" altLang="en-US" sz="1800" b="1">
                <a:latin typeface="Arial" panose="020B0604020202020204" pitchFamily="34" charset="0"/>
              </a:rPr>
              <a:t>Rupture occurs and the rocks quickly rebound to an undeformed shape</a:t>
            </a:r>
          </a:p>
          <a:p>
            <a:pPr lvl="1"/>
            <a:r>
              <a:rPr lang="en-US" altLang="en-US" sz="1800" b="1">
                <a:latin typeface="Arial" panose="020B0604020202020204" pitchFamily="34" charset="0"/>
              </a:rPr>
              <a:t>Energy is released in waves that radiate outward from the fault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46DCE82A-4701-811F-8A03-768D6178AE2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1066800"/>
            <a:ext cx="67056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The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Focus</a:t>
            </a:r>
            <a:r>
              <a:rPr lang="en-US" altLang="en-US" sz="2400" b="1">
                <a:latin typeface="Arial" panose="020B0604020202020204" pitchFamily="34" charset="0"/>
              </a:rPr>
              <a:t> and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Epicenter</a:t>
            </a:r>
            <a:r>
              <a:rPr lang="en-US" altLang="en-US" sz="2400" b="1">
                <a:latin typeface="Arial" panose="020B0604020202020204" pitchFamily="34" charset="0"/>
              </a:rPr>
              <a:t> of an Earthquake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xmlns="" id="{5C06C529-37DF-9CD9-D6AA-CB78D1D6C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3733800" cy="334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Rectangle 6">
            <a:extLst>
              <a:ext uri="{FF2B5EF4-FFF2-40B4-BE49-F238E27FC236}">
                <a16:creationId xmlns:a16="http://schemas.microsoft.com/office/drawing/2014/main" xmlns="" id="{989B138E-5F4A-7F80-9D2F-30E062ACC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438400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The point within Earth where faulting begins is the focus, or hypocenter</a:t>
            </a:r>
          </a:p>
          <a:p>
            <a:r>
              <a:rPr lang="en-US" altLang="en-US" sz="1800">
                <a:latin typeface="Arial" panose="020B0604020202020204" pitchFamily="34" charset="0"/>
              </a:rPr>
              <a:t>The point directly above the focus on the surface is the epicenter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90A001FE-59A0-4721-E1CC-209F8AEFE89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143000"/>
            <a:ext cx="2971800" cy="1219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Seismographs</a:t>
            </a:r>
            <a:r>
              <a:rPr lang="en-US" altLang="en-US" sz="2000" b="1">
                <a:latin typeface="Arial" panose="020B0604020202020204" pitchFamily="34" charset="0"/>
              </a:rPr>
              <a:t> record earthquake events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xmlns="" id="{CE1479EA-2FE9-20EB-6860-24127C423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038600"/>
            <a:ext cx="3810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xmlns="" id="{DC93B9D2-8A1E-A29A-CD0C-2F129FFDB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733800"/>
            <a:ext cx="3124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At convergent boundaries, 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focal depth</a:t>
            </a:r>
            <a:r>
              <a:rPr lang="en-US" altLang="en-US" sz="1800" b="1">
                <a:latin typeface="Arial" panose="020B0604020202020204" pitchFamily="34" charset="0"/>
              </a:rPr>
              <a:t> increases along a dipping seismic zone called a 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Benioff zone</a:t>
            </a:r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xmlns="" id="{187A1277-6D85-B4F1-660F-E978331C4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600"/>
            <a:ext cx="3733800" cy="262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>
            <a:extLst>
              <a:ext uri="{FF2B5EF4-FFF2-40B4-BE49-F238E27FC236}">
                <a16:creationId xmlns:a16="http://schemas.microsoft.com/office/drawing/2014/main" xmlns="" id="{AA2AE0FF-4F6E-5675-0F73-E5DD071DFEE8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3505200"/>
            <a:ext cx="4343400" cy="25749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73523FFD-16ED-D0CF-BD4B-ACE66A944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533400"/>
          </a:xfrm>
        </p:spPr>
        <p:txBody>
          <a:bodyPr/>
          <a:lstStyle/>
          <a:p>
            <a:r>
              <a:rPr lang="en-US" altLang="en-US" sz="2400" b="1">
                <a:latin typeface="Arial" panose="020B0604020202020204" pitchFamily="34" charset="0"/>
              </a:rPr>
              <a:t>Where Do Earthquakes Occur and How Often?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D808F9BB-F837-BA35-7205-D2F59C21FFE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143000" y="990600"/>
            <a:ext cx="762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~80% of all earthquakes occur in the circum-Pacific belt</a:t>
            </a:r>
          </a:p>
          <a:p>
            <a:pPr lvl="1"/>
            <a:r>
              <a:rPr lang="en-US" altLang="en-US" sz="1800" b="1">
                <a:latin typeface="Arial" panose="020B0604020202020204" pitchFamily="34" charset="0"/>
              </a:rPr>
              <a:t>most of these result from convergent margin activity</a:t>
            </a:r>
          </a:p>
          <a:p>
            <a:pPr lvl="1"/>
            <a:r>
              <a:rPr lang="en-US" altLang="en-US" sz="1800" b="1">
                <a:latin typeface="Arial" panose="020B0604020202020204" pitchFamily="34" charset="0"/>
              </a:rPr>
              <a:t>~15% occur in the Mediterranean-Asiatic belt</a:t>
            </a:r>
          </a:p>
          <a:p>
            <a:pPr lvl="1"/>
            <a:r>
              <a:rPr lang="en-US" altLang="en-US" sz="1800" b="1">
                <a:latin typeface="Arial" panose="020B0604020202020204" pitchFamily="34" charset="0"/>
              </a:rPr>
              <a:t>remaining 5% occur in the interiors of plates and on spreading ridge centers</a:t>
            </a:r>
          </a:p>
          <a:p>
            <a:pPr lvl="1"/>
            <a:r>
              <a:rPr lang="en-US" altLang="en-US" sz="1800" b="1">
                <a:latin typeface="Arial" panose="020B0604020202020204" pitchFamily="34" charset="0"/>
              </a:rPr>
              <a:t>more than 150,000 quakes strong enough to be felt are recorded each year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xmlns="" id="{9BD4720D-F652-B447-6A08-5A39C96B99D5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3276600"/>
            <a:ext cx="4419600" cy="29479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>
            <a:extLst>
              <a:ext uri="{FF2B5EF4-FFF2-40B4-BE49-F238E27FC236}">
                <a16:creationId xmlns:a16="http://schemas.microsoft.com/office/drawing/2014/main" xmlns="" id="{DDE7C412-43E2-30F5-6935-358FB088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3886200" cy="26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Rectangle 5">
            <a:extLst>
              <a:ext uri="{FF2B5EF4-FFF2-40B4-BE49-F238E27FC236}">
                <a16:creationId xmlns:a16="http://schemas.microsoft.com/office/drawing/2014/main" xmlns="" id="{262CE2DB-1149-EFD7-94C2-E1EBA6898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457200"/>
          </a:xfrm>
        </p:spPr>
        <p:txBody>
          <a:bodyPr/>
          <a:lstStyle/>
          <a:p>
            <a:r>
              <a:rPr lang="en-US" altLang="en-US" sz="2400" b="1">
                <a:latin typeface="Arial" panose="020B0604020202020204" pitchFamily="34" charset="0"/>
              </a:rPr>
              <a:t>The Economics and Societal Impacts of EQs</a:t>
            </a:r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xmlns="" id="{D87AEAA7-A6A3-917F-4026-8E30F8A30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3276600" cy="283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>
            <a:extLst>
              <a:ext uri="{FF2B5EF4-FFF2-40B4-BE49-F238E27FC236}">
                <a16:creationId xmlns:a16="http://schemas.microsoft.com/office/drawing/2014/main" xmlns="" id="{2076C729-F7EC-55D9-0786-F7A1DD595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40125"/>
            <a:ext cx="4267200" cy="29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4">
            <a:extLst>
              <a:ext uri="{FF2B5EF4-FFF2-40B4-BE49-F238E27FC236}">
                <a16:creationId xmlns:a16="http://schemas.microsoft.com/office/drawing/2014/main" xmlns="" id="{00060C3A-2F2D-62F8-4D7F-1EF87142B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143000"/>
            <a:ext cx="3752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000" b="1">
                <a:latin typeface="Arial" panose="020B0604020202020204" pitchFamily="34" charset="0"/>
              </a:rPr>
              <a:t>Damage in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Oakland</a:t>
            </a:r>
            <a:r>
              <a:rPr lang="en-US" altLang="en-US" sz="2000" b="1">
                <a:latin typeface="Arial" panose="020B0604020202020204" pitchFamily="34" charset="0"/>
              </a:rPr>
              <a:t>, CA, 1989</a:t>
            </a:r>
          </a:p>
          <a:p>
            <a:pPr eaLnBrk="0" hangingPunct="0"/>
            <a:endParaRPr lang="en-US" altLang="en-US" sz="2000" b="1">
              <a:latin typeface="Arial" panose="020B0604020202020204" pitchFamily="34" charset="0"/>
            </a:endParaRPr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xmlns="" id="{E04EEF8D-EF09-CF11-46B8-3E0829A0A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447800"/>
            <a:ext cx="2743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b="1">
                <a:latin typeface="Arial" panose="020B0604020202020204" pitchFamily="34" charset="0"/>
              </a:rPr>
              <a:t>Building collapse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b="1">
                <a:latin typeface="Arial" panose="020B0604020202020204" pitchFamily="34" charset="0"/>
              </a:rPr>
              <a:t>Fire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b="1">
                <a:latin typeface="Arial" panose="020B0604020202020204" pitchFamily="34" charset="0"/>
              </a:rPr>
              <a:t>Tsunami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b="1">
                <a:latin typeface="Arial" panose="020B0604020202020204" pitchFamily="34" charset="0"/>
              </a:rPr>
              <a:t>Ground failure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FEA1F9F4-0AC5-1342-98AA-521A39608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5791200" cy="609600"/>
          </a:xfrm>
        </p:spPr>
        <p:txBody>
          <a:bodyPr/>
          <a:lstStyle/>
          <a:p>
            <a:r>
              <a:rPr lang="en-US" altLang="en-US" sz="3200" b="1">
                <a:latin typeface="Arial" panose="020B0604020202020204" pitchFamily="34" charset="0"/>
              </a:rPr>
              <a:t>What are Seismic Waves?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3DA223AC-DDEF-186A-BF10-4420AEBA8D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600200"/>
            <a:ext cx="5257800" cy="4724400"/>
          </a:xfrm>
        </p:spPr>
        <p:txBody>
          <a:bodyPr/>
          <a:lstStyle/>
          <a:p>
            <a:r>
              <a:rPr lang="en-US" altLang="en-US" sz="2800"/>
              <a:t>Response of material to the arrival of energy fronts released by rupture</a:t>
            </a:r>
          </a:p>
          <a:p>
            <a:r>
              <a:rPr lang="en-US" altLang="en-US" sz="2800"/>
              <a:t>Two types:</a:t>
            </a:r>
          </a:p>
          <a:p>
            <a:pPr lvl="1"/>
            <a:r>
              <a:rPr lang="en-US" altLang="en-US" sz="2400"/>
              <a:t>Body waves</a:t>
            </a:r>
          </a:p>
          <a:p>
            <a:pPr lvl="2"/>
            <a:r>
              <a:rPr lang="en-US" altLang="en-US" sz="2000"/>
              <a:t>P and S</a:t>
            </a:r>
          </a:p>
          <a:p>
            <a:pPr lvl="1"/>
            <a:r>
              <a:rPr lang="en-US" altLang="en-US" sz="2400"/>
              <a:t>Surface waves</a:t>
            </a:r>
          </a:p>
          <a:p>
            <a:pPr lvl="2"/>
            <a:r>
              <a:rPr lang="en-US" altLang="en-US" sz="2000"/>
              <a:t>R and 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>
            <a:extLst>
              <a:ext uri="{FF2B5EF4-FFF2-40B4-BE49-F238E27FC236}">
                <a16:creationId xmlns:a16="http://schemas.microsoft.com/office/drawing/2014/main" xmlns="" id="{19A8BB4F-3E13-10C1-DF60-6D3CDD84C38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76400"/>
            <a:ext cx="4724400" cy="3640138"/>
          </a:xfrm>
          <a:noFill/>
          <a:ln/>
        </p:spPr>
      </p:pic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FFAAA40C-FD3A-56E9-95B3-F767A610F0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5181600" cy="533400"/>
          </a:xfrm>
        </p:spPr>
        <p:txBody>
          <a:bodyPr/>
          <a:lstStyle/>
          <a:p>
            <a:r>
              <a:rPr lang="en-US" altLang="en-US" sz="2800" b="1">
                <a:latin typeface="Arial" panose="020B0604020202020204" pitchFamily="34" charset="0"/>
              </a:rPr>
              <a:t>Body Waves: P and S waves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D9C73CA1-C380-FFEC-C2AB-0774B20E298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257800" y="1295400"/>
            <a:ext cx="35052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>
                <a:latin typeface="Arial" panose="020B0604020202020204" pitchFamily="34" charset="0"/>
              </a:rPr>
              <a:t>Body waves</a:t>
            </a:r>
          </a:p>
          <a:p>
            <a:pPr lvl="1">
              <a:lnSpc>
                <a:spcPct val="90000"/>
              </a:lnSpc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P or primary waves</a:t>
            </a:r>
          </a:p>
          <a:p>
            <a:pPr lvl="2">
              <a:lnSpc>
                <a:spcPct val="90000"/>
              </a:lnSpc>
            </a:pPr>
            <a:r>
              <a:rPr lang="en-US" altLang="en-US" sz="1800">
                <a:latin typeface="Arial" panose="020B0604020202020204" pitchFamily="34" charset="0"/>
              </a:rPr>
              <a:t>fastest waves</a:t>
            </a:r>
          </a:p>
          <a:p>
            <a:pPr lvl="2">
              <a:lnSpc>
                <a:spcPct val="90000"/>
              </a:lnSpc>
            </a:pPr>
            <a:r>
              <a:rPr lang="en-US" altLang="en-US" sz="1800">
                <a:latin typeface="Arial" panose="020B0604020202020204" pitchFamily="34" charset="0"/>
              </a:rPr>
              <a:t>travel through solids, liquids, or gases</a:t>
            </a:r>
          </a:p>
          <a:p>
            <a:pPr lvl="2">
              <a:lnSpc>
                <a:spcPct val="90000"/>
              </a:lnSpc>
            </a:pPr>
            <a:r>
              <a:rPr lang="en-US" altLang="en-US" sz="1800">
                <a:latin typeface="Arial" panose="020B0604020202020204" pitchFamily="34" charset="0"/>
              </a:rPr>
              <a:t>compressional wave, material movement is in the same direction as wave movement</a:t>
            </a:r>
          </a:p>
          <a:p>
            <a:pPr lvl="1">
              <a:lnSpc>
                <a:spcPct val="90000"/>
              </a:lnSpc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S or secondary waves</a:t>
            </a:r>
          </a:p>
          <a:p>
            <a:pPr lvl="2">
              <a:lnSpc>
                <a:spcPct val="90000"/>
              </a:lnSpc>
            </a:pPr>
            <a:r>
              <a:rPr lang="en-US" altLang="en-US" sz="1800">
                <a:latin typeface="Arial" panose="020B0604020202020204" pitchFamily="34" charset="0"/>
              </a:rPr>
              <a:t>slower than P waves</a:t>
            </a:r>
          </a:p>
          <a:p>
            <a:pPr lvl="2">
              <a:lnSpc>
                <a:spcPct val="90000"/>
              </a:lnSpc>
            </a:pPr>
            <a:r>
              <a:rPr lang="en-US" altLang="en-US" sz="1800">
                <a:latin typeface="Arial" panose="020B0604020202020204" pitchFamily="34" charset="0"/>
              </a:rPr>
              <a:t>travel through solids only</a:t>
            </a:r>
          </a:p>
          <a:p>
            <a:pPr lvl="2">
              <a:lnSpc>
                <a:spcPct val="90000"/>
              </a:lnSpc>
            </a:pPr>
            <a:r>
              <a:rPr lang="en-US" altLang="en-US" sz="1800">
                <a:latin typeface="Arial" panose="020B0604020202020204" pitchFamily="34" charset="0"/>
              </a:rPr>
              <a:t>shear waves - move material perpendicular to wave movement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760</Words>
  <Application>Microsoft Office PowerPoint</Application>
  <PresentationFormat>On-screen Show (4:3)</PresentationFormat>
  <Paragraphs>113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Default Design</vt:lpstr>
      <vt:lpstr>PowerPoint Presentation</vt:lpstr>
      <vt:lpstr>What are Earthquakes?</vt:lpstr>
      <vt:lpstr>What is the Elastic Rebound Theory?</vt:lpstr>
      <vt:lpstr>PowerPoint Presentation</vt:lpstr>
      <vt:lpstr>PowerPoint Presentation</vt:lpstr>
      <vt:lpstr>Where Do Earthquakes Occur and How Often?</vt:lpstr>
      <vt:lpstr>The Economics and Societal Impacts of EQs</vt:lpstr>
      <vt:lpstr>What are Seismic Waves?</vt:lpstr>
      <vt:lpstr>Body Waves: P and S waves</vt:lpstr>
      <vt:lpstr>Surface Waves: R and L waves</vt:lpstr>
      <vt:lpstr>How is an Earthquake’s Epicenter Located?</vt:lpstr>
      <vt:lpstr>How is an Earthquake’s Epicenter Located?</vt:lpstr>
      <vt:lpstr>How is an Earthquake’s Epicenter Located?</vt:lpstr>
      <vt:lpstr>How are the Size and Strength of an Earthquake Measured?</vt:lpstr>
      <vt:lpstr>How are the Size and Strength of an Earthquake Measured?</vt:lpstr>
      <vt:lpstr>What are the Destructive Effects of Earthquakes?</vt:lpstr>
      <vt:lpstr>Can Earthquakes be Predicted?</vt:lpstr>
      <vt:lpstr>Can Earthquakes be Predicted?</vt:lpstr>
      <vt:lpstr>Can Earthquakes be Controlled?</vt:lpstr>
      <vt:lpstr>PowerPoint Presentation</vt:lpstr>
    </vt:vector>
  </TitlesOfParts>
  <Company>Personal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earthquakes</dc:title>
  <dc:creator>Harry Rowe</dc:creator>
  <cp:lastModifiedBy>Jayanta Karmakar</cp:lastModifiedBy>
  <cp:revision>13</cp:revision>
  <dcterms:created xsi:type="dcterms:W3CDTF">2002-02-26T15:06:16Z</dcterms:created>
  <dcterms:modified xsi:type="dcterms:W3CDTF">2024-06-23T17:44:58Z</dcterms:modified>
</cp:coreProperties>
</file>